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70" r:id="rId8"/>
    <p:sldId id="260" r:id="rId9"/>
    <p:sldId id="264" r:id="rId10"/>
    <p:sldId id="265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Информатизация учреждений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«О защите детей от информации, причиняющей вред их здоровью и развитию»</a:t>
            </a:r>
            <a:endParaRPr lang="ru-RU" sz="2400" dirty="0" smtClean="0">
              <a:solidFill>
                <a:srgbClr val="00B05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0" y="1428736"/>
            <a:ext cx="714376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Ответственность: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000" dirty="0" smtClean="0">
                <a:latin typeface="+mn-lt"/>
              </a:rPr>
              <a:t>Нарушение </a:t>
            </a:r>
            <a:r>
              <a:rPr lang="ru-RU" sz="2000" dirty="0" smtClean="0">
                <a:latin typeface="+mn-lt"/>
              </a:rPr>
              <a:t>установленных требований распространения среди детей информационной продукции, содержащей информацию, причиняющую вред их здоровью и (или) </a:t>
            </a:r>
            <a:r>
              <a:rPr lang="ru-RU" sz="2000" dirty="0" smtClean="0">
                <a:latin typeface="+mn-lt"/>
              </a:rPr>
              <a:t>развитию, </a:t>
            </a:r>
            <a:r>
              <a:rPr lang="ru-RU" sz="2000" dirty="0" smtClean="0">
                <a:latin typeface="+mn-lt"/>
              </a:rPr>
              <a:t>если это действие не содержит уголовно наказуемого деяния, </a:t>
            </a:r>
            <a:r>
              <a:rPr lang="ru-RU" sz="2000" dirty="0" smtClean="0">
                <a:latin typeface="+mn-lt"/>
              </a:rPr>
              <a:t>- влечет </a:t>
            </a:r>
            <a:r>
              <a:rPr lang="ru-RU" sz="2000" dirty="0" smtClean="0">
                <a:latin typeface="+mn-lt"/>
              </a:rPr>
              <a:t>наложение </a:t>
            </a:r>
            <a:r>
              <a:rPr lang="ru-RU" sz="2000" dirty="0" smtClean="0">
                <a:latin typeface="+mn-lt"/>
              </a:rPr>
              <a:t> административного </a:t>
            </a:r>
            <a:r>
              <a:rPr lang="ru-RU" sz="2000" dirty="0" smtClean="0">
                <a:latin typeface="+mn-lt"/>
              </a:rPr>
              <a:t>штрафа </a:t>
            </a:r>
            <a:r>
              <a:rPr lang="ru-RU" sz="2000" b="1" dirty="0" smtClean="0">
                <a:latin typeface="+mn-lt"/>
              </a:rPr>
              <a:t>на граждан </a:t>
            </a:r>
            <a:r>
              <a:rPr lang="ru-RU" sz="2000" dirty="0" smtClean="0">
                <a:latin typeface="+mn-lt"/>
              </a:rPr>
              <a:t>в размере от двух тысяч до трех тысяч рублей с конфискацией предмета административного правонарушения; </a:t>
            </a:r>
            <a:endParaRPr lang="ru-RU" sz="2000" dirty="0" smtClean="0">
              <a:latin typeface="+mn-lt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ru-RU" sz="2000" b="1" dirty="0" smtClean="0">
                <a:latin typeface="+mn-lt"/>
              </a:rPr>
              <a:t>на </a:t>
            </a:r>
            <a:r>
              <a:rPr lang="ru-RU" sz="2000" b="1" dirty="0" smtClean="0">
                <a:latin typeface="+mn-lt"/>
              </a:rPr>
              <a:t>должностных лиц </a:t>
            </a:r>
            <a:r>
              <a:rPr lang="ru-RU" sz="2000" dirty="0" smtClean="0">
                <a:latin typeface="+mn-lt"/>
              </a:rPr>
              <a:t>- от пяти тысяч до десяти тысяч рублей; </a:t>
            </a:r>
            <a:endParaRPr lang="ru-RU" sz="2000" dirty="0" smtClean="0">
              <a:latin typeface="+mn-lt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ru-RU" sz="2000" b="1" dirty="0" smtClean="0">
                <a:latin typeface="+mn-lt"/>
              </a:rPr>
              <a:t>на </a:t>
            </a:r>
            <a:r>
              <a:rPr lang="ru-RU" sz="2000" b="1" dirty="0" smtClean="0">
                <a:latin typeface="+mn-lt"/>
              </a:rPr>
              <a:t>юридических лиц </a:t>
            </a:r>
            <a:r>
              <a:rPr lang="ru-RU" sz="2000" dirty="0" smtClean="0">
                <a:latin typeface="+mn-lt"/>
              </a:rPr>
              <a:t>- от двадцати тысяч до пятидесяти тысяч рублей с конфискацией предмета административного правонарушения или административное приостановление деятельности на срок до девяноста суток.</a:t>
            </a:r>
            <a:endParaRPr lang="ru-RU" sz="2000" dirty="0" smtClean="0">
              <a:latin typeface="+mn-lt"/>
            </a:endParaRPr>
          </a:p>
          <a:p>
            <a:pPr marL="342900" lvl="0" indent="-342900" algn="ctr">
              <a:spcBef>
                <a:spcPct val="20000"/>
              </a:spcBef>
            </a:pPr>
            <a:endParaRPr lang="ru-RU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«О защите детей от информации, причиняющей вред их здоровью и развитию»</a:t>
            </a:r>
            <a:endParaRPr lang="ru-RU" sz="2400" dirty="0" smtClean="0">
              <a:solidFill>
                <a:srgbClr val="00B05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0" y="1428736"/>
            <a:ext cx="714376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Ответственность: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000" dirty="0" smtClean="0">
                <a:latin typeface="+mn-lt"/>
              </a:rPr>
              <a:t>Неприменение лицом, организующим доступ к распространяемой посредством информационно-телекоммуникационных сетей </a:t>
            </a:r>
            <a:r>
              <a:rPr lang="ru-RU" sz="2000" dirty="0" smtClean="0">
                <a:latin typeface="+mn-lt"/>
              </a:rPr>
              <a:t>в </a:t>
            </a:r>
            <a:r>
              <a:rPr lang="ru-RU" sz="2000" dirty="0" smtClean="0">
                <a:latin typeface="+mn-lt"/>
              </a:rPr>
              <a:t>местах, доступных для детей, административных и организационных мер, технических, программно-аппаратных средств защиты детей от информации, причиняющей вред их здоровью и (или) развитию, </a:t>
            </a:r>
            <a:r>
              <a:rPr lang="ru-RU" sz="2000" dirty="0" smtClean="0">
                <a:latin typeface="+mn-lt"/>
              </a:rPr>
              <a:t>- </a:t>
            </a:r>
            <a:r>
              <a:rPr lang="ru-RU" sz="2000" b="1" dirty="0" smtClean="0">
                <a:latin typeface="+mn-lt"/>
              </a:rPr>
              <a:t>влечет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наложение административного штрафа на </a:t>
            </a:r>
            <a:r>
              <a:rPr lang="ru-RU" sz="2000" dirty="0" smtClean="0">
                <a:latin typeface="+mn-lt"/>
              </a:rPr>
              <a:t>юридических </a:t>
            </a:r>
            <a:r>
              <a:rPr lang="ru-RU" sz="2000" dirty="0" smtClean="0">
                <a:latin typeface="+mn-lt"/>
              </a:rPr>
              <a:t>лиц - </a:t>
            </a:r>
            <a:r>
              <a:rPr lang="ru-RU" sz="2000" b="1" dirty="0" smtClean="0">
                <a:latin typeface="+mn-lt"/>
              </a:rPr>
              <a:t>от двадцати тысяч до пятидесяти тысяч рублей.</a:t>
            </a:r>
          </a:p>
          <a:p>
            <a:pPr marL="342900" lvl="0" indent="-342900" algn="ctr">
              <a:spcBef>
                <a:spcPct val="20000"/>
              </a:spcBef>
            </a:pPr>
            <a:endParaRPr lang="ru-RU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</a:t>
            </a:r>
            <a:r>
              <a:rPr lang="ru-RU" sz="2400" b="1" dirty="0" smtClean="0">
                <a:solidFill>
                  <a:srgbClr val="C00000"/>
                </a:solidFill>
              </a:rPr>
              <a:t>«О защите детей от информации, причиняющей вред их здоровью и развитию»</a:t>
            </a:r>
            <a:endParaRPr lang="ru-RU" sz="2400" dirty="0" smtClean="0">
              <a:solidFill>
                <a:srgbClr val="00B05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0" y="1428736"/>
            <a:ext cx="714376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Ответственность: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000" dirty="0" smtClean="0">
                <a:latin typeface="+mn-lt"/>
              </a:rPr>
              <a:t>Размещение в информационной продукции для детей, включая информационную продукцию, размещаемую </a:t>
            </a:r>
            <a:r>
              <a:rPr lang="ru-RU" sz="2000" dirty="0" smtClean="0">
                <a:latin typeface="+mn-lt"/>
              </a:rPr>
              <a:t>в </a:t>
            </a:r>
            <a:r>
              <a:rPr lang="ru-RU" sz="2000" dirty="0" smtClean="0">
                <a:latin typeface="+mn-lt"/>
              </a:rPr>
              <a:t>сети "</a:t>
            </a:r>
            <a:r>
              <a:rPr lang="ru-RU" sz="2000" dirty="0" smtClean="0">
                <a:latin typeface="+mn-lt"/>
              </a:rPr>
              <a:t>Интернет", </a:t>
            </a:r>
            <a:r>
              <a:rPr lang="ru-RU" sz="2000" dirty="0" smtClean="0">
                <a:latin typeface="+mn-lt"/>
              </a:rPr>
              <a:t>объявления о привлечении детей к участию в создании информационной продукции, причиняющей вред их здоровью и (или) развитию, -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000" b="1" dirty="0" smtClean="0">
                <a:latin typeface="+mn-lt"/>
              </a:rPr>
              <a:t>влечет</a:t>
            </a:r>
            <a:r>
              <a:rPr lang="ru-RU" sz="2000" dirty="0" smtClean="0">
                <a:latin typeface="+mn-lt"/>
              </a:rPr>
              <a:t> наложение административного штрафа на 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должностных лиц - от двух тысяч до трех тысяч рублей; на юридических лиц - от двадцати тысяч до тридцати тысяч рублей.</a:t>
            </a:r>
          </a:p>
          <a:p>
            <a:pPr marL="342900" lvl="0" indent="-342900" algn="ctr">
              <a:spcBef>
                <a:spcPct val="20000"/>
              </a:spcBef>
            </a:pPr>
            <a:endParaRPr lang="ru-RU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2500314"/>
            <a:ext cx="8229600" cy="1928818"/>
          </a:xfrm>
        </p:spPr>
        <p:txBody>
          <a:bodyPr/>
          <a:lstStyle/>
          <a:p>
            <a:r>
              <a:rPr lang="ru-RU" b="1" dirty="0" smtClean="0"/>
              <a:t>Спасибо за внимание </a:t>
            </a:r>
            <a:r>
              <a:rPr lang="ru-RU" b="1" dirty="0" smtClean="0">
                <a:sym typeface="Wingdings" pitchFamily="2" charset="2"/>
              </a:rPr>
              <a:t>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5"/>
            <a:ext cx="8229600" cy="3125788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2071678"/>
            <a:ext cx="8158163" cy="3482975"/>
          </a:xfrm>
        </p:spPr>
        <p:txBody>
          <a:bodyPr/>
          <a:lstStyle/>
          <a:p>
            <a:r>
              <a:rPr lang="ru-RU" sz="2400" b="1" dirty="0" smtClean="0"/>
              <a:t>Постановления Правительства Российской Федерации № 343 от 18 апреля 2012 г. </a:t>
            </a:r>
            <a:r>
              <a:rPr lang="ru-RU" sz="2400" dirty="0" smtClean="0"/>
              <a:t>«Об </a:t>
            </a:r>
            <a:r>
              <a:rPr lang="ru-RU" sz="2400" dirty="0" smtClean="0"/>
              <a:t>утверждении Правил размещения в сети Интернет и обновления информации об образовательном </a:t>
            </a:r>
            <a:r>
              <a:rPr lang="ru-RU" sz="2400" dirty="0" smtClean="0"/>
              <a:t>учреждении»</a:t>
            </a:r>
          </a:p>
          <a:p>
            <a:r>
              <a:rPr lang="ru-RU" sz="2400" b="1" dirty="0" smtClean="0"/>
              <a:t>Федеральный закон Российской Федерации от 29 декабря 2010 г. № 436-ФЗ </a:t>
            </a:r>
            <a:r>
              <a:rPr lang="ru-RU" sz="2400" dirty="0" smtClean="0"/>
              <a:t>«О защите детей от информации, причиняющей вред их здоровью и развитию»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«Об утверждении Правил размещения в сети Интернет и обновления информации об образовательном учреждении»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0" y="1428736"/>
            <a:ext cx="714376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 дате создания образовательного учреждения (государственной регистрации образовательного учреждения);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наименование или фамилия, имя, отчество учредителя образовательного учреждения, его место нахождения, график работы, справочный телефон, адрес сайта в сети Интернет, адрес электронной почты;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фамилия, имя, отчество руководителя образовательного учреждения, его место нахождения, график работы, справочный телефон, адрес электронной почты;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 персональном составе педагогических (научно-педагогических) работников (фамилия, имя, отчество, занимаемая должность, уровень образования, квалификация, наличие ученой степени, ученого звания)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«Об утверждении Правил размещения в сети Интернет и обновления информации об образовательном учреждении»</a:t>
            </a:r>
            <a:endParaRPr lang="ru-RU" sz="2400" dirty="0" smtClean="0">
              <a:solidFill>
                <a:srgbClr val="00B05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0" y="1428736"/>
            <a:ext cx="714376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100" dirty="0" smtClean="0">
                <a:latin typeface="+mn-lt"/>
              </a:rPr>
              <a:t>о материально-техническом обеспечении и оснащенности образовательного процесса (в том числе о наличии библиотеки, общежитий, спортивных сооружений, об условиях питания, медицинского обслуживания, о доступе к информационным системам и информационно-телекоммуникационным сетям) с указанием перечня зданий, строений, сооружений, помещений и территорий, используемых для осуществления образовательного процесса, их адресов и </a:t>
            </a:r>
            <a:r>
              <a:rPr lang="ru-RU" sz="2100" dirty="0" smtClean="0">
                <a:latin typeface="+mn-lt"/>
              </a:rPr>
              <a:t>назначения;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100" dirty="0" smtClean="0">
                <a:latin typeface="+mn-lt"/>
              </a:rPr>
              <a:t>о поступлении и расходовании финансовых и материальных средств по итогам финансового </a:t>
            </a:r>
            <a:r>
              <a:rPr lang="ru-RU" sz="2100" dirty="0" smtClean="0">
                <a:latin typeface="+mn-lt"/>
              </a:rPr>
              <a:t>года;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kumimoji="0" lang="ru-RU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«Об утверждении Правил размещения в сети Интернет и обновления информации об образовательном учреждении»</a:t>
            </a:r>
            <a:endParaRPr lang="ru-RU" sz="2400" dirty="0" smtClean="0">
              <a:solidFill>
                <a:srgbClr val="00B05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0" y="1428736"/>
            <a:ext cx="714376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100" dirty="0" smtClean="0">
                <a:latin typeface="+mn-lt"/>
              </a:rPr>
              <a:t>отчет о результатах </a:t>
            </a:r>
            <a:r>
              <a:rPr lang="ru-RU" sz="2100" dirty="0" err="1" smtClean="0">
                <a:latin typeface="+mn-lt"/>
              </a:rPr>
              <a:t>самообследования</a:t>
            </a:r>
            <a:r>
              <a:rPr lang="ru-RU" sz="2100" dirty="0" smtClean="0">
                <a:latin typeface="+mn-lt"/>
              </a:rPr>
              <a:t> деятельности образовательного </a:t>
            </a:r>
            <a:r>
              <a:rPr lang="ru-RU" sz="2100" dirty="0" smtClean="0">
                <a:latin typeface="+mn-lt"/>
              </a:rPr>
              <a:t>учреждения;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100" dirty="0" smtClean="0">
                <a:latin typeface="+mn-lt"/>
              </a:rPr>
              <a:t>о материально-техническом обеспечении и оснащенности образовательного процесса (в том числе о наличии библиотеки, общежитий, спортивных сооружений, об условиях питания, медицинского обслуживания, о доступе к информационным системам и информационно-телекоммуникационным сетям) с указанием перечня зданий, строений, сооружений, помещений и территорий, используемых для осуществления образовательного процесса, их адресов и </a:t>
            </a:r>
            <a:r>
              <a:rPr lang="ru-RU" sz="2100" dirty="0" smtClean="0">
                <a:latin typeface="+mn-lt"/>
              </a:rPr>
              <a:t>назначения;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100" dirty="0" smtClean="0">
                <a:latin typeface="+mn-lt"/>
              </a:rPr>
              <a:t>документа, подтверждающего наличие лицензии на осуществление образовательной деятельности (с приложениями);</a:t>
            </a:r>
            <a:endParaRPr kumimoji="0" lang="ru-RU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«Об утверждении Правил размещения в сети Интернет и обновления информации об образовательном учреждении»</a:t>
            </a:r>
            <a:endParaRPr lang="ru-RU" sz="2400" dirty="0" smtClean="0">
              <a:solidFill>
                <a:srgbClr val="00B05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0" y="1428736"/>
            <a:ext cx="714376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100" dirty="0" smtClean="0">
                <a:latin typeface="+mn-lt"/>
              </a:rPr>
              <a:t>свидетельства о государственной аккредитации образовательного учреждения (с приложениями</a:t>
            </a:r>
            <a:r>
              <a:rPr lang="ru-RU" sz="2100" dirty="0" smtClean="0">
                <a:latin typeface="+mn-lt"/>
              </a:rPr>
              <a:t>);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100" dirty="0" smtClean="0">
                <a:latin typeface="+mn-lt"/>
              </a:rPr>
              <a:t>утвержденного в установленном порядке плана финансово-хозяйственной деятельности или бюджетной сметы образовательного учреждения</a:t>
            </a:r>
            <a:r>
              <a:rPr lang="ru-RU" sz="2100" dirty="0" smtClean="0">
                <a:latin typeface="+mn-lt"/>
              </a:rPr>
              <a:t>;</a:t>
            </a:r>
          </a:p>
          <a:p>
            <a:pPr marL="342900" lvl="0" indent="-342900" algn="ctr">
              <a:spcBef>
                <a:spcPct val="20000"/>
              </a:spcBef>
              <a:buFont typeface="Arial" charset="0"/>
              <a:buChar char="•"/>
            </a:pPr>
            <a:r>
              <a:rPr lang="en-US" sz="3200" b="1" dirty="0" smtClean="0">
                <a:solidFill>
                  <a:srgbClr val="7030A0"/>
                </a:solidFill>
                <a:latin typeface="+mn-lt"/>
              </a:rPr>
              <a:t>http://www.mon.gov.ru;</a:t>
            </a:r>
          </a:p>
          <a:p>
            <a:pPr marL="342900" lvl="0" indent="-342900" algn="ctr">
              <a:spcBef>
                <a:spcPct val="20000"/>
              </a:spcBef>
              <a:buFont typeface="Arial" charset="0"/>
              <a:buChar char="•"/>
            </a:pPr>
            <a:r>
              <a:rPr lang="en-US" sz="3200" b="1" dirty="0" smtClean="0">
                <a:solidFill>
                  <a:srgbClr val="7030A0"/>
                </a:solidFill>
                <a:latin typeface="+mn-lt"/>
              </a:rPr>
              <a:t>http://window.edu.ru;</a:t>
            </a:r>
          </a:p>
          <a:p>
            <a:pPr marL="342900" lvl="0" indent="-342900" algn="ctr">
              <a:spcBef>
                <a:spcPct val="20000"/>
              </a:spcBef>
              <a:buFont typeface="Arial" charset="0"/>
              <a:buChar char="•"/>
            </a:pPr>
            <a:r>
              <a:rPr lang="en-US" sz="3200" b="1" dirty="0" smtClean="0">
                <a:solidFill>
                  <a:srgbClr val="7030A0"/>
                </a:solidFill>
                <a:latin typeface="+mn-lt"/>
              </a:rPr>
              <a:t> http://www.edu.ru</a:t>
            </a:r>
          </a:p>
          <a:p>
            <a:pPr marL="342900" lvl="0" indent="-342900" algn="ctr">
              <a:spcBef>
                <a:spcPct val="20000"/>
              </a:spcBef>
              <a:buFont typeface="Arial" charset="0"/>
              <a:buChar char="•"/>
            </a:pPr>
            <a:r>
              <a:rPr lang="en-US" sz="3200" b="1" dirty="0" smtClean="0">
                <a:solidFill>
                  <a:srgbClr val="7030A0"/>
                </a:solidFill>
                <a:latin typeface="+mn-lt"/>
              </a:rPr>
              <a:t> http://school-</a:t>
            </a:r>
            <a:r>
              <a:rPr lang="en-US" sz="3200" b="1" dirty="0" err="1" smtClean="0">
                <a:solidFill>
                  <a:srgbClr val="7030A0"/>
                </a:solidFill>
                <a:latin typeface="+mn-lt"/>
              </a:rPr>
              <a:t>collection.edu.ru</a:t>
            </a:r>
            <a:r>
              <a:rPr lang="en-US" sz="3200" b="1" dirty="0" smtClean="0">
                <a:solidFill>
                  <a:srgbClr val="7030A0"/>
                </a:solidFill>
                <a:latin typeface="+mn-lt"/>
              </a:rPr>
              <a:t>;</a:t>
            </a:r>
          </a:p>
          <a:p>
            <a:pPr marL="342900" lvl="0" indent="-342900" algn="ctr">
              <a:spcBef>
                <a:spcPct val="20000"/>
              </a:spcBef>
              <a:buFont typeface="Arial" charset="0"/>
              <a:buChar char="•"/>
            </a:pPr>
            <a:r>
              <a:rPr lang="en-US" sz="3200" b="1" dirty="0" smtClean="0">
                <a:solidFill>
                  <a:srgbClr val="7030A0"/>
                </a:solidFill>
                <a:latin typeface="+mn-lt"/>
              </a:rPr>
              <a:t>http://fcior.edu.ru.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«Об утверждении Правил размещения в сети Интернет и обновления информации об образовательном учреждении»</a:t>
            </a:r>
            <a:endParaRPr lang="ru-RU" sz="2400" dirty="0" smtClean="0">
              <a:solidFill>
                <a:srgbClr val="00B05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0" y="1428736"/>
            <a:ext cx="714376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ru-RU" sz="2800" b="1" dirty="0" smtClean="0">
                <a:solidFill>
                  <a:srgbClr val="7030A0"/>
                </a:solidFill>
              </a:rPr>
              <a:t>Информацию необходимо размещать </a:t>
            </a:r>
            <a:r>
              <a:rPr lang="ru-RU" sz="2800" b="1" dirty="0" smtClean="0">
                <a:solidFill>
                  <a:srgbClr val="7030A0"/>
                </a:solidFill>
              </a:rPr>
              <a:t>на официальном сайте образовательного учреждения в сети "Интернет" и </a:t>
            </a:r>
            <a:r>
              <a:rPr lang="ru-RU" sz="2800" b="1" dirty="0" smtClean="0">
                <a:solidFill>
                  <a:srgbClr val="7030A0"/>
                </a:solidFill>
              </a:rPr>
              <a:t>обновлять </a:t>
            </a:r>
            <a:r>
              <a:rPr lang="ru-RU" sz="2800" b="1" dirty="0" smtClean="0">
                <a:solidFill>
                  <a:srgbClr val="7030A0"/>
                </a:solidFill>
              </a:rPr>
              <a:t>в течение тридцати дней со дня внесения соответствующих изменений.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7000892" cy="115411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«О защите детей от информации, причиняющей вред их здоровью и развитию»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7143768" cy="5072098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Настоящий Федеральный закон регулирует отношения, связанные с защитой детей от информации, причиняющей вред их здоровью и (или) развитию, в том числе от такой информации, содержащейся в информационной продукции.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Во </a:t>
            </a:r>
            <a:r>
              <a:rPr lang="ru-RU" sz="2400" dirty="0" smtClean="0"/>
              <a:t>всех образовательных учреждениях на территории Российской Федерации обязательным требованием является установка персонального </a:t>
            </a:r>
            <a:r>
              <a:rPr lang="ru-RU" sz="2400" b="1" dirty="0" err="1" smtClean="0"/>
              <a:t>контент-фильтра</a:t>
            </a:r>
            <a:r>
              <a:rPr lang="ru-RU" sz="2400" dirty="0" smtClean="0"/>
              <a:t> на каждый компьютер до 1 сентября 2012 г. (Федеральный закон Российской Федерации от 29 декабря 2010 г. № 436-ФЗ «О защите детей от информации, причиняющей вред их здоровью и развитию»). </a:t>
            </a:r>
            <a:endParaRPr lang="ru-RU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«О защите детей от информации, причиняющей вред их здоровью и развитию»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7143768" cy="5072098"/>
          </a:xfrm>
        </p:spPr>
        <p:txBody>
          <a:bodyPr/>
          <a:lstStyle/>
          <a:p>
            <a:pPr>
              <a:buNone/>
            </a:pPr>
            <a:r>
              <a:rPr lang="ru-RU" sz="2400" b="1" dirty="0" err="1" smtClean="0"/>
              <a:t>Контент-фильтр</a:t>
            </a:r>
            <a:r>
              <a:rPr lang="ru-RU" sz="2400" dirty="0" smtClean="0"/>
              <a:t> — устройство или программное обеспечение для фильтрации сайтов по их содержимому, не позволяющее получить доступ к определённым сайтам или услугам сети </a:t>
            </a:r>
            <a:r>
              <a:rPr lang="ru-RU" sz="2400" dirty="0" smtClean="0"/>
              <a:t>Интернет.</a:t>
            </a:r>
          </a:p>
          <a:p>
            <a:pPr>
              <a:buNone/>
            </a:pPr>
            <a:r>
              <a:rPr lang="ru-RU" sz="2400" dirty="0" smtClean="0"/>
              <a:t>Для </a:t>
            </a:r>
            <a:r>
              <a:rPr lang="ru-RU" sz="2400" dirty="0" smtClean="0"/>
              <a:t>подключения к единой системе контент-фильтрации доступа к сети Интернет общеобразовательные учреждения используют СКФ, рекомендованные Министерством образования и науки России, либо СКФ, приобретенные </a:t>
            </a:r>
            <a:r>
              <a:rPr lang="ru-RU" sz="2400" b="1" dirty="0" smtClean="0"/>
              <a:t>самостоятельно</a:t>
            </a:r>
            <a:r>
              <a:rPr lang="ru-RU" sz="2400" dirty="0" smtClean="0"/>
              <a:t>. 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endParaRPr lang="ru-RU" sz="2100" dirty="0" smtClean="0"/>
          </a:p>
          <a:p>
            <a:pPr>
              <a:buNone/>
            </a:pPr>
            <a:r>
              <a:rPr lang="ru-RU" sz="2400" dirty="0" smtClean="0"/>
              <a:t> </a:t>
            </a:r>
            <a:endParaRPr lang="ru-RU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89</TotalTime>
  <Words>830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Шаблон 2</vt:lpstr>
      <vt:lpstr>Информатизация учреждений</vt:lpstr>
      <vt:lpstr>Слайд 2</vt:lpstr>
      <vt:lpstr>«Об утверждении Правил размещения в сети Интернет и обновления информации об образовательном учреждении»</vt:lpstr>
      <vt:lpstr>«Об утверждении Правил размещения в сети Интернет и обновления информации об образовательном учреждении»</vt:lpstr>
      <vt:lpstr>«Об утверждении Правил размещения в сети Интернет и обновления информации об образовательном учреждении»</vt:lpstr>
      <vt:lpstr>«Об утверждении Правил размещения в сети Интернет и обновления информации об образовательном учреждении»</vt:lpstr>
      <vt:lpstr>«Об утверждении Правил размещения в сети Интернет и обновления информации об образовательном учреждении»</vt:lpstr>
      <vt:lpstr>«О защите детей от информации, причиняющей вред их здоровью и развитию»</vt:lpstr>
      <vt:lpstr>«О защите детей от информации, причиняющей вред их здоровью и развитию»</vt:lpstr>
      <vt:lpstr>«О защите детей от информации, причиняющей вред их здоровью и развитию»</vt:lpstr>
      <vt:lpstr>«О защите детей от информации, причиняющей вред их здоровью и развитию»</vt:lpstr>
      <vt:lpstr>««О защите детей от информации, причиняющей вред их здоровью и развитию»</vt:lpstr>
      <vt:lpstr>Спасибо за внимание </vt:lpstr>
    </vt:vector>
  </TitlesOfParts>
  <Company>urpobr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№436-ФЗ от 29 декабря 2010 года «О защите детей от информации, причиняющей вред их здоровью и развитию»</dc:title>
  <dc:creator>inet</dc:creator>
  <cp:lastModifiedBy>inet</cp:lastModifiedBy>
  <cp:revision>11</cp:revision>
  <dcterms:created xsi:type="dcterms:W3CDTF">2014-02-05T22:19:11Z</dcterms:created>
  <dcterms:modified xsi:type="dcterms:W3CDTF">2014-02-05T23:48:59Z</dcterms:modified>
</cp:coreProperties>
</file>